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69" r:id="rId3"/>
    <p:sldId id="270" r:id="rId4"/>
    <p:sldId id="271" r:id="rId5"/>
    <p:sldId id="257" r:id="rId6"/>
    <p:sldId id="263" r:id="rId7"/>
    <p:sldId id="264" r:id="rId8"/>
    <p:sldId id="265" r:id="rId9"/>
    <p:sldId id="258" r:id="rId10"/>
    <p:sldId id="266" r:id="rId11"/>
    <p:sldId id="267" r:id="rId12"/>
    <p:sldId id="268" r:id="rId13"/>
    <p:sldId id="272" r:id="rId14"/>
    <p:sldId id="273" r:id="rId15"/>
    <p:sldId id="274" r:id="rId16"/>
    <p:sldId id="275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-732" y="-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0E600F2-B991-4BFD-98D9-1B6B0F96709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37CA-FA39-4213-A8CB-8612C3F9431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295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00F2-B991-4BFD-98D9-1B6B0F96709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37CA-FA39-4213-A8CB-8612C3F9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86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00F2-B991-4BFD-98D9-1B6B0F96709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37CA-FA39-4213-A8CB-8612C3F9431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6811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00F2-B991-4BFD-98D9-1B6B0F96709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37CA-FA39-4213-A8CB-8612C3F9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5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00F2-B991-4BFD-98D9-1B6B0F96709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37CA-FA39-4213-A8CB-8612C3F9431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1419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00F2-B991-4BFD-98D9-1B6B0F96709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37CA-FA39-4213-A8CB-8612C3F9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5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00F2-B991-4BFD-98D9-1B6B0F96709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37CA-FA39-4213-A8CB-8612C3F9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57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00F2-B991-4BFD-98D9-1B6B0F96709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37CA-FA39-4213-A8CB-8612C3F9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3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00F2-B991-4BFD-98D9-1B6B0F96709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37CA-FA39-4213-A8CB-8612C3F9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950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00F2-B991-4BFD-98D9-1B6B0F96709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37CA-FA39-4213-A8CB-8612C3F943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23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00F2-B991-4BFD-98D9-1B6B0F96709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937CA-FA39-4213-A8CB-8612C3F9431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387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0E600F2-B991-4BFD-98D9-1B6B0F96709E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3F937CA-FA39-4213-A8CB-8612C3F9431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061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Surveying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BASIC DEFINITIONS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6654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Horizontal PLANE and line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6250129" cy="4023360"/>
          </a:xfrm>
        </p:spPr>
        <p:txBody>
          <a:bodyPr>
            <a:noAutofit/>
          </a:bodyPr>
          <a:lstStyle/>
          <a:p>
            <a:pPr algn="just"/>
            <a:r>
              <a:rPr lang="en-US" sz="2800" dirty="0" smtClean="0"/>
              <a:t>“Any place like glass sheet which is tangent to the level surface at any point is called as </a:t>
            </a:r>
            <a:r>
              <a:rPr lang="en-US" sz="2800" b="1" dirty="0" smtClean="0">
                <a:solidFill>
                  <a:srgbClr val="7030A0"/>
                </a:solidFill>
              </a:rPr>
              <a:t>Horizontal plane</a:t>
            </a:r>
            <a:r>
              <a:rPr lang="en-US" sz="2800" dirty="0" smtClean="0"/>
              <a:t>.”</a:t>
            </a:r>
          </a:p>
          <a:p>
            <a:pPr algn="just"/>
            <a:r>
              <a:rPr lang="en-US" sz="2800" dirty="0" smtClean="0"/>
              <a:t>Through any point on the earth’s surface, there can be only one horizontal plane but infinite horizontal lines.</a:t>
            </a:r>
          </a:p>
          <a:p>
            <a:pPr algn="just"/>
            <a:r>
              <a:rPr lang="en-US" sz="2800" dirty="0" smtClean="0"/>
              <a:t>“Any line which is lying on the horizontal plane is called </a:t>
            </a:r>
            <a:r>
              <a:rPr lang="en-US" sz="2800" b="1" dirty="0" smtClean="0">
                <a:solidFill>
                  <a:srgbClr val="7030A0"/>
                </a:solidFill>
              </a:rPr>
              <a:t>Horizontal line</a:t>
            </a:r>
            <a:r>
              <a:rPr lang="en-US" sz="2800" dirty="0" smtClean="0"/>
              <a:t>.”</a:t>
            </a:r>
            <a:endParaRPr lang="en-US" sz="2800" dirty="0"/>
          </a:p>
        </p:txBody>
      </p:sp>
      <p:pic>
        <p:nvPicPr>
          <p:cNvPr id="7170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003"/>
          <a:stretch/>
        </p:blipFill>
        <p:spPr bwMode="auto">
          <a:xfrm>
            <a:off x="7383438" y="1975650"/>
            <a:ext cx="4380931" cy="3358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49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295065"/>
            <a:ext cx="9720072" cy="1499616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Vertical plane and line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640461"/>
            <a:ext cx="5908935" cy="4023360"/>
          </a:xfrm>
        </p:spPr>
        <p:txBody>
          <a:bodyPr>
            <a:noAutofit/>
          </a:bodyPr>
          <a:lstStyle/>
          <a:p>
            <a:pPr algn="just"/>
            <a:r>
              <a:rPr lang="en-US" sz="3200" dirty="0" smtClean="0"/>
              <a:t>“A line through a point is perpendicular to the horizontal line is called </a:t>
            </a:r>
            <a:r>
              <a:rPr lang="en-US" sz="3200" b="1" dirty="0" smtClean="0">
                <a:solidFill>
                  <a:srgbClr val="7030A0"/>
                </a:solidFill>
              </a:rPr>
              <a:t>Vertical Line</a:t>
            </a:r>
            <a:r>
              <a:rPr lang="en-US" sz="3200" dirty="0" smtClean="0"/>
              <a:t>.”</a:t>
            </a:r>
          </a:p>
          <a:p>
            <a:pPr algn="just"/>
            <a:r>
              <a:rPr lang="en-US" sz="3200" dirty="0" smtClean="0"/>
              <a:t>“Any plane passing through that point and containing the vertical line is termed as </a:t>
            </a:r>
            <a:r>
              <a:rPr lang="en-US" sz="3200" b="1" dirty="0" smtClean="0">
                <a:solidFill>
                  <a:srgbClr val="7030A0"/>
                </a:solidFill>
              </a:rPr>
              <a:t>Vertical Plane</a:t>
            </a:r>
            <a:r>
              <a:rPr lang="en-US" sz="3200" dirty="0" smtClean="0"/>
              <a:t>.”</a:t>
            </a:r>
          </a:p>
          <a:p>
            <a:pPr algn="just"/>
            <a:r>
              <a:rPr lang="en-US" sz="3200" dirty="0" smtClean="0"/>
              <a:t>Through any point on the earth surface, there can be only one vertical line but infinite vertical planes.</a:t>
            </a:r>
            <a:endParaRPr lang="en-US" sz="3200" dirty="0"/>
          </a:p>
        </p:txBody>
      </p:sp>
      <p:pic>
        <p:nvPicPr>
          <p:cNvPr id="8194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6255"/>
          <a:stretch/>
        </p:blipFill>
        <p:spPr bwMode="auto">
          <a:xfrm>
            <a:off x="7165076" y="1866331"/>
            <a:ext cx="4558352" cy="3725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40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7776" y="735341"/>
            <a:ext cx="9720072" cy="1499616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PLUMB LINE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0355" y="2234957"/>
            <a:ext cx="9720073" cy="4023360"/>
          </a:xfrm>
        </p:spPr>
        <p:txBody>
          <a:bodyPr>
            <a:normAutofit/>
          </a:bodyPr>
          <a:lstStyle/>
          <a:p>
            <a:pPr algn="just"/>
            <a:r>
              <a:rPr lang="en-US" sz="3600" dirty="0"/>
              <a:t>The direction of the lines of force of earth's gravity field. In field surveying, it is defined by the direction of a freely suspended plumb-bob.</a:t>
            </a:r>
          </a:p>
        </p:txBody>
      </p:sp>
      <p:pic>
        <p:nvPicPr>
          <p:cNvPr id="4098" name="Picture 2" descr="Image result for plumb line defini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749" y="3944203"/>
            <a:ext cx="2825087" cy="2524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238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is defined as slope of line. It is also called as </a:t>
            </a:r>
            <a:r>
              <a:rPr lang="en-US" sz="2800" dirty="0"/>
              <a:t>gradient.</a:t>
            </a:r>
          </a:p>
          <a:p>
            <a:endParaRPr lang="en-US" sz="2800" dirty="0"/>
          </a:p>
        </p:txBody>
      </p:sp>
      <p:pic>
        <p:nvPicPr>
          <p:cNvPr id="3074" name="Picture 2" descr="Image result for slope defini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3314" y="2920621"/>
            <a:ext cx="4386379" cy="2456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37312" y="3129759"/>
            <a:ext cx="623247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/>
              <a:t>Rise</a:t>
            </a:r>
            <a:r>
              <a:rPr lang="en-US" sz="2800" dirty="0"/>
              <a:t> means how many units you move up or down from point to point. On the graph that would be a change in the y values. </a:t>
            </a:r>
            <a:r>
              <a:rPr lang="en-US" sz="2800" b="1" dirty="0"/>
              <a:t>Run</a:t>
            </a:r>
            <a:r>
              <a:rPr lang="en-US" sz="2800" dirty="0"/>
              <a:t> means how far left or right you move from point to point. On the graph, that would mean a change of x values</a:t>
            </a:r>
          </a:p>
        </p:txBody>
      </p:sp>
    </p:spTree>
    <p:extLst>
      <p:ext uri="{BB962C8B-B14F-4D97-AF65-F5344CB8AC3E}">
        <p14:creationId xmlns:p14="http://schemas.microsoft.com/office/powerpoint/2010/main" val="3486300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DATUM/ reference surface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datum is a reference point from which measurements are made. It is an assumed surface used as a reference for the measurement of height and depth.</a:t>
            </a:r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160059" y="3879377"/>
            <a:ext cx="974450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GB" sz="3600" b="1" dirty="0">
                <a:latin typeface="+mj-lt"/>
              </a:rPr>
              <a:t>Reduce Level (R.L</a:t>
            </a:r>
            <a:r>
              <a:rPr lang="en-GB" sz="3600" b="1" dirty="0" smtClean="0">
                <a:latin typeface="+mj-lt"/>
              </a:rPr>
              <a:t>)</a:t>
            </a:r>
            <a:endParaRPr lang="en-GB" sz="3600" b="1" dirty="0">
              <a:latin typeface="+mj-lt"/>
            </a:endParaRPr>
          </a:p>
          <a:p>
            <a:pPr algn="just"/>
            <a:r>
              <a:rPr lang="en-GB" sz="1200" dirty="0"/>
              <a:t> </a:t>
            </a:r>
            <a:r>
              <a:rPr lang="en-GB" sz="2800" dirty="0"/>
              <a:t>Reduce level of a point is vertical distance of point above or below datum.</a:t>
            </a:r>
          </a:p>
          <a:p>
            <a:pPr algn="just"/>
            <a:r>
              <a:rPr lang="en-GB" sz="2800" dirty="0"/>
              <a:t>When height is increase reduce level also increase.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175940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is vertical distance of point above or below the reference surface (Datum). When elevation are with respect to the earth’s surface , the datum is the mean sea level.</a:t>
            </a:r>
            <a:endParaRPr lang="en-US" sz="2800" dirty="0"/>
          </a:p>
        </p:txBody>
      </p:sp>
      <p:pic>
        <p:nvPicPr>
          <p:cNvPr id="5122" name="Picture 2" descr="Image result for ELEVATION defini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0208" y="3698543"/>
            <a:ext cx="4353635" cy="2524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7557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Mean sea level is an average level of the surface of one or more of Earth's bodies of water from which heights such as elevation may be measured. </a:t>
            </a:r>
          </a:p>
        </p:txBody>
      </p:sp>
      <p:pic>
        <p:nvPicPr>
          <p:cNvPr id="1026" name="Picture 2" descr="Image result for mean sea leve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85" b="18382"/>
          <a:stretch/>
        </p:blipFill>
        <p:spPr bwMode="auto">
          <a:xfrm>
            <a:off x="4872251" y="3452882"/>
            <a:ext cx="4244454" cy="241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1693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LATITUDE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2241" y="1753737"/>
            <a:ext cx="9720073" cy="4023360"/>
          </a:xfrm>
        </p:spPr>
        <p:txBody>
          <a:bodyPr/>
          <a:lstStyle/>
          <a:p>
            <a:r>
              <a:rPr lang="en-US" dirty="0" smtClean="0"/>
              <a:t>Measurement of a position north or south of the equator is called latitude.</a:t>
            </a:r>
          </a:p>
          <a:p>
            <a:r>
              <a:rPr lang="en-US" sz="2800" b="1" dirty="0" smtClean="0"/>
              <a:t>LONGITUDE</a:t>
            </a:r>
          </a:p>
          <a:p>
            <a:r>
              <a:rPr lang="en-US" dirty="0" smtClean="0"/>
              <a:t>Measurement of how far a position is east or west is called longitude.</a:t>
            </a:r>
            <a:endParaRPr lang="en-US" dirty="0"/>
          </a:p>
        </p:txBody>
      </p:sp>
      <p:pic>
        <p:nvPicPr>
          <p:cNvPr id="1026" name="Picture 2" descr="Image result for lattitu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657" y="3384646"/>
            <a:ext cx="4317715" cy="3016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145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014" y="817228"/>
            <a:ext cx="9720072" cy="1499616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plan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Transformation of things from sheet to earth. 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MAP</a:t>
            </a:r>
          </a:p>
          <a:p>
            <a:r>
              <a:rPr lang="en-US" sz="4000" dirty="0" smtClean="0"/>
              <a:t>Transformation of things from earth to sheet.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7754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Difference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Image result for plan and map differe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878" y="1965277"/>
            <a:ext cx="9689910" cy="4394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212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AnGLE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difference in direction of two intersecting lines in movement.</a:t>
            </a:r>
            <a:endParaRPr lang="en-US" sz="3600" dirty="0"/>
          </a:p>
        </p:txBody>
      </p:sp>
      <p:pic>
        <p:nvPicPr>
          <p:cNvPr id="2050" name="Picture 2" descr="Image result for angle line intersec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0597" y="3335741"/>
            <a:ext cx="4252651" cy="2873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6647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The earth surface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525" y="1839172"/>
            <a:ext cx="7064207" cy="4023360"/>
          </a:xfrm>
        </p:spPr>
        <p:txBody>
          <a:bodyPr>
            <a:normAutofit/>
          </a:bodyPr>
          <a:lstStyle/>
          <a:p>
            <a:pPr algn="just"/>
            <a:r>
              <a:rPr lang="en-US" sz="4400" dirty="0" smtClean="0"/>
              <a:t>The earth is not a true sphere and a slightly flattened at the poles. It polar axis is somewhat smaller in length (about 43.45 km) than that of its equatorial axis. </a:t>
            </a:r>
            <a:endParaRPr lang="en-US" sz="4400" dirty="0"/>
          </a:p>
        </p:txBody>
      </p:sp>
      <p:pic>
        <p:nvPicPr>
          <p:cNvPr id="4" name="Picture 2" descr="Image result for north south po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2430" y="1839172"/>
            <a:ext cx="3261815" cy="3606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0030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The earth surface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5526797" cy="4023360"/>
          </a:xfrm>
        </p:spPr>
        <p:txBody>
          <a:bodyPr/>
          <a:lstStyle/>
          <a:p>
            <a:pPr algn="just"/>
            <a:r>
              <a:rPr lang="en-US" sz="4000" dirty="0"/>
              <a:t>Any section of the earth parallel to the equator is a </a:t>
            </a:r>
            <a:r>
              <a:rPr lang="en-US" sz="4000" b="1" dirty="0">
                <a:solidFill>
                  <a:srgbClr val="7030A0"/>
                </a:solidFill>
              </a:rPr>
              <a:t>Great circle </a:t>
            </a:r>
            <a:r>
              <a:rPr lang="en-US" sz="4000" dirty="0"/>
              <a:t>and any of its section parallel through the pole is an </a:t>
            </a:r>
            <a:r>
              <a:rPr lang="en-US" sz="4000" b="1" dirty="0">
                <a:solidFill>
                  <a:srgbClr val="7030A0"/>
                </a:solidFill>
              </a:rPr>
              <a:t>ellipse.</a:t>
            </a:r>
          </a:p>
          <a:p>
            <a:endParaRPr lang="en-US" dirty="0"/>
          </a:p>
        </p:txBody>
      </p:sp>
      <p:pic>
        <p:nvPicPr>
          <p:cNvPr id="4" name="Picture 2" descr="Image result for great circle of the earth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140"/>
          <a:stretch/>
        </p:blipFill>
        <p:spPr bwMode="auto">
          <a:xfrm>
            <a:off x="7948447" y="585216"/>
            <a:ext cx="2696807" cy="2849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great circle of the earth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43"/>
          <a:stretch/>
        </p:blipFill>
        <p:spPr bwMode="auto">
          <a:xfrm>
            <a:off x="7597017" y="3555762"/>
            <a:ext cx="3048237" cy="2753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07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LEVEL SURFACE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962002"/>
            <a:ext cx="5840696" cy="4023360"/>
          </a:xfrm>
        </p:spPr>
        <p:txBody>
          <a:bodyPr>
            <a:noAutofit/>
          </a:bodyPr>
          <a:lstStyle/>
          <a:p>
            <a:pPr algn="just"/>
            <a:r>
              <a:rPr lang="en-US" sz="3200" dirty="0" smtClean="0"/>
              <a:t>“ Any surface which is parallel to the mean spheroidal of the earth is called as </a:t>
            </a:r>
            <a:r>
              <a:rPr lang="en-US" sz="3200" b="1" dirty="0" smtClean="0">
                <a:solidFill>
                  <a:srgbClr val="7030A0"/>
                </a:solidFill>
              </a:rPr>
              <a:t>level surface</a:t>
            </a:r>
            <a:r>
              <a:rPr lang="en-US" sz="3200" dirty="0" smtClean="0"/>
              <a:t>.”</a:t>
            </a:r>
          </a:p>
          <a:p>
            <a:pPr algn="just"/>
            <a:r>
              <a:rPr lang="en-US" sz="3200" dirty="0" smtClean="0"/>
              <a:t>Level surface is the curved surface every point lying upon the level surface will be at an equal distance from the center of the earth.</a:t>
            </a:r>
          </a:p>
        </p:txBody>
      </p:sp>
      <p:pic>
        <p:nvPicPr>
          <p:cNvPr id="3074" name="Picture 2" descr="Image result for mean spheroidal surface of earth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84"/>
          <a:stretch/>
        </p:blipFill>
        <p:spPr bwMode="auto">
          <a:xfrm>
            <a:off x="6864824" y="1962002"/>
            <a:ext cx="4899546" cy="334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32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858171"/>
            <a:ext cx="9720072" cy="1499616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Spheroid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112127"/>
            <a:ext cx="9720073" cy="4023360"/>
          </a:xfrm>
        </p:spPr>
        <p:txBody>
          <a:bodyPr/>
          <a:lstStyle/>
          <a:p>
            <a:r>
              <a:rPr lang="en-US" sz="3200" dirty="0"/>
              <a:t>“Spheroid is the curved line which is perpendicular to the direction of gravity</a:t>
            </a:r>
            <a:r>
              <a:rPr lang="en-US" sz="3200" dirty="0" smtClean="0"/>
              <a:t>.”</a:t>
            </a:r>
          </a:p>
          <a:p>
            <a:r>
              <a:rPr lang="en-US" sz="4800" b="1" dirty="0" smtClean="0">
                <a:solidFill>
                  <a:srgbClr val="FF0000"/>
                </a:solidFill>
              </a:rPr>
              <a:t>LEVEL LINE</a:t>
            </a:r>
          </a:p>
          <a:p>
            <a:r>
              <a:rPr lang="en-US" sz="3200" dirty="0" smtClean="0"/>
              <a:t>“Level line is that line which lies on a level surface.”</a:t>
            </a:r>
            <a:endParaRPr lang="en-US" sz="32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302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MERIDIAN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084832"/>
            <a:ext cx="5963526" cy="4023360"/>
          </a:xfrm>
        </p:spPr>
        <p:txBody>
          <a:bodyPr>
            <a:noAutofit/>
          </a:bodyPr>
          <a:lstStyle/>
          <a:p>
            <a:pPr algn="just"/>
            <a:r>
              <a:rPr lang="en-US" sz="4400" dirty="0" smtClean="0"/>
              <a:t>“It is line defined by the intersection of an imaginary plane, passing through the poles and any point on the earth surface level.”</a:t>
            </a:r>
            <a:endParaRPr lang="en-US" sz="4400" dirty="0"/>
          </a:p>
        </p:txBody>
      </p:sp>
      <p:pic>
        <p:nvPicPr>
          <p:cNvPr id="6146" name="Picture 2" descr="Image result for great circle of the earth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39" r="32978"/>
          <a:stretch/>
        </p:blipFill>
        <p:spPr bwMode="auto">
          <a:xfrm>
            <a:off x="7615450" y="2084831"/>
            <a:ext cx="3794078" cy="3162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211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173</TotalTime>
  <Words>532</Words>
  <Application>Microsoft Office PowerPoint</Application>
  <PresentationFormat>Custom</PresentationFormat>
  <Paragraphs>49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Integral</vt:lpstr>
      <vt:lpstr>Surveying</vt:lpstr>
      <vt:lpstr>plan</vt:lpstr>
      <vt:lpstr>Difference </vt:lpstr>
      <vt:lpstr>AnGLE </vt:lpstr>
      <vt:lpstr>The earth surface</vt:lpstr>
      <vt:lpstr>The earth surface</vt:lpstr>
      <vt:lpstr>LEVEL SURFACE</vt:lpstr>
      <vt:lpstr>Spheroid </vt:lpstr>
      <vt:lpstr>MERIDIAN</vt:lpstr>
      <vt:lpstr>Horizontal PLANE and line</vt:lpstr>
      <vt:lpstr>Vertical plane and line</vt:lpstr>
      <vt:lpstr>PLUMB LINE</vt:lpstr>
      <vt:lpstr>GRADE</vt:lpstr>
      <vt:lpstr>DATUM/ reference surface </vt:lpstr>
      <vt:lpstr>ELEVATION</vt:lpstr>
      <vt:lpstr>Sea level</vt:lpstr>
      <vt:lpstr>LATITUDE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Surveying and leveling</dc:title>
  <dc:creator>Home</dc:creator>
  <cp:lastModifiedBy>City</cp:lastModifiedBy>
  <cp:revision>21</cp:revision>
  <dcterms:created xsi:type="dcterms:W3CDTF">2018-02-22T06:24:21Z</dcterms:created>
  <dcterms:modified xsi:type="dcterms:W3CDTF">2020-03-03T05:28:21Z</dcterms:modified>
</cp:coreProperties>
</file>